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7C322"/>
    <a:srgbClr val="0516AA"/>
    <a:srgbClr val="36FE0E"/>
    <a:srgbClr val="DF0D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842" autoAdjust="0"/>
  </p:normalViewPr>
  <p:slideViewPr>
    <p:cSldViewPr snapToGrid="0" showGuides="1">
      <p:cViewPr varScale="1">
        <p:scale>
          <a:sx n="75" d="100"/>
          <a:sy n="75" d="100"/>
        </p:scale>
        <p:origin x="72" y="62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EB0E9-05BF-4070-8568-33E7BAE9AAD2}" type="datetimeFigureOut">
              <a:rPr lang="fr-FR" smtClean="0"/>
              <a:t>01/06/2026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5445-7CDF-4506-9BA9-C055486865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3651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EB0E9-05BF-4070-8568-33E7BAE9AAD2}" type="datetimeFigureOut">
              <a:rPr lang="fr-FR" smtClean="0"/>
              <a:t>01/06/2026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5445-7CDF-4506-9BA9-C055486865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0657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EB0E9-05BF-4070-8568-33E7BAE9AAD2}" type="datetimeFigureOut">
              <a:rPr lang="fr-FR" smtClean="0"/>
              <a:t>01/06/2026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5445-7CDF-4506-9BA9-C055486865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5920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EB0E9-05BF-4070-8568-33E7BAE9AAD2}" type="datetimeFigureOut">
              <a:rPr lang="fr-FR" smtClean="0"/>
              <a:t>01/06/2026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5445-7CDF-4506-9BA9-C055486865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4563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EB0E9-05BF-4070-8568-33E7BAE9AAD2}" type="datetimeFigureOut">
              <a:rPr lang="fr-FR" smtClean="0"/>
              <a:t>01/06/2026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5445-7CDF-4506-9BA9-C055486865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6623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EB0E9-05BF-4070-8568-33E7BAE9AAD2}" type="datetimeFigureOut">
              <a:rPr lang="fr-FR" smtClean="0"/>
              <a:t>01/06/2026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5445-7CDF-4506-9BA9-C055486865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9486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EB0E9-05BF-4070-8568-33E7BAE9AAD2}" type="datetimeFigureOut">
              <a:rPr lang="fr-FR" smtClean="0"/>
              <a:t>01/06/2026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5445-7CDF-4506-9BA9-C055486865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8010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EB0E9-05BF-4070-8568-33E7BAE9AAD2}" type="datetimeFigureOut">
              <a:rPr lang="fr-FR" smtClean="0"/>
              <a:t>01/06/2026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5445-7CDF-4506-9BA9-C055486865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1517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EB0E9-05BF-4070-8568-33E7BAE9AAD2}" type="datetimeFigureOut">
              <a:rPr lang="fr-FR" smtClean="0"/>
              <a:t>01/06/2026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5445-7CDF-4506-9BA9-C055486865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7401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EB0E9-05BF-4070-8568-33E7BAE9AAD2}" type="datetimeFigureOut">
              <a:rPr lang="fr-FR" smtClean="0"/>
              <a:t>01/06/2026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5445-7CDF-4506-9BA9-C055486865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3244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EB0E9-05BF-4070-8568-33E7BAE9AAD2}" type="datetimeFigureOut">
              <a:rPr lang="fr-FR" smtClean="0"/>
              <a:t>01/06/2026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5445-7CDF-4506-9BA9-C055486865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1711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EB0E9-05BF-4070-8568-33E7BAE9AAD2}" type="datetimeFigureOut">
              <a:rPr lang="fr-FR" smtClean="0"/>
              <a:t>01/06/2026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55445-7CDF-4506-9BA9-C055486865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0765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as-fontenay.fr/" TargetMode="External"/><Relationship Id="rId3" Type="http://schemas.openxmlformats.org/officeDocument/2006/relationships/image" Target="../media/image2.jpg"/><Relationship Id="rId7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facebook.com/ASFontenayAuxRoses/" TargetMode="External"/><Relationship Id="rId5" Type="http://schemas.openxmlformats.org/officeDocument/2006/relationships/image" Target="../media/image3.png"/><Relationship Id="rId4" Type="http://schemas.openxmlformats.org/officeDocument/2006/relationships/hyperlink" Target="https://www.instagram.com/asfontenay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0125B00-3419-4A34-B38E-C6CF6C2C849A}"/>
              </a:ext>
            </a:extLst>
          </p:cNvPr>
          <p:cNvSpPr/>
          <p:nvPr/>
        </p:nvSpPr>
        <p:spPr>
          <a:xfrm>
            <a:off x="0" y="508509"/>
            <a:ext cx="5118657" cy="18754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fr-FR" sz="1400" b="1" dirty="0">
              <a:latin typeface="Century Gothic" panose="020B0502020202020204" pitchFamily="34" charset="0"/>
            </a:endParaRPr>
          </a:p>
        </p:txBody>
      </p:sp>
      <p:pic>
        <p:nvPicPr>
          <p:cNvPr id="2058" name="Picture 10" descr="Résultat de recherche d'images pour &quot;pratiquer un sport&quot;">
            <a:extLst>
              <a:ext uri="{FF2B5EF4-FFF2-40B4-BE49-F238E27FC236}">
                <a16:creationId xmlns:a16="http://schemas.microsoft.com/office/drawing/2014/main" id="{8B4589C3-4B5E-4008-A061-B3DB0E4601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223" y="-224828"/>
            <a:ext cx="2117038" cy="1150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3" name="Rectangle 2052">
            <a:extLst>
              <a:ext uri="{FF2B5EF4-FFF2-40B4-BE49-F238E27FC236}">
                <a16:creationId xmlns:a16="http://schemas.microsoft.com/office/drawing/2014/main" id="{31C8A228-EBC9-4DF5-AF97-0E60839B1DC7}"/>
              </a:ext>
            </a:extLst>
          </p:cNvPr>
          <p:cNvSpPr/>
          <p:nvPr/>
        </p:nvSpPr>
        <p:spPr>
          <a:xfrm>
            <a:off x="1" y="116243"/>
            <a:ext cx="9905999" cy="385613"/>
          </a:xfrm>
          <a:prstGeom prst="rect">
            <a:avLst/>
          </a:prstGeom>
          <a:solidFill>
            <a:srgbClr val="0516AA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052" name="Image 2051">
            <a:extLst>
              <a:ext uri="{FF2B5EF4-FFF2-40B4-BE49-F238E27FC236}">
                <a16:creationId xmlns:a16="http://schemas.microsoft.com/office/drawing/2014/main" id="{D4E9DDFC-56ED-4838-B5FE-88B0702280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514" y="36879"/>
            <a:ext cx="1475650" cy="64164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CB34E788-139D-4269-B4F5-73516D3A6C1F}"/>
              </a:ext>
            </a:extLst>
          </p:cNvPr>
          <p:cNvSpPr txBox="1"/>
          <p:nvPr/>
        </p:nvSpPr>
        <p:spPr>
          <a:xfrm>
            <a:off x="2304622" y="54092"/>
            <a:ext cx="6195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Le sport, à quel âge ?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20075147-969E-453A-B8CC-D4A642E73575}"/>
              </a:ext>
            </a:extLst>
          </p:cNvPr>
          <p:cNvSpPr txBox="1"/>
          <p:nvPr/>
        </p:nvSpPr>
        <p:spPr>
          <a:xfrm>
            <a:off x="8292026" y="108995"/>
            <a:ext cx="16177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2026 - 2027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3670C178-766D-4FE5-9941-888A554831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3069926"/>
              </p:ext>
            </p:extLst>
          </p:nvPr>
        </p:nvGraphicFramePr>
        <p:xfrm>
          <a:off x="9067" y="662374"/>
          <a:ext cx="9906007" cy="5868297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1329403">
                  <a:extLst>
                    <a:ext uri="{9D8B030D-6E8A-4147-A177-3AD203B41FA5}">
                      <a16:colId xmlns:a16="http://schemas.microsoft.com/office/drawing/2014/main" val="756762235"/>
                    </a:ext>
                  </a:extLst>
                </a:gridCol>
                <a:gridCol w="371060">
                  <a:extLst>
                    <a:ext uri="{9D8B030D-6E8A-4147-A177-3AD203B41FA5}">
                      <a16:colId xmlns:a16="http://schemas.microsoft.com/office/drawing/2014/main" val="2361149936"/>
                    </a:ext>
                  </a:extLst>
                </a:gridCol>
                <a:gridCol w="384313">
                  <a:extLst>
                    <a:ext uri="{9D8B030D-6E8A-4147-A177-3AD203B41FA5}">
                      <a16:colId xmlns:a16="http://schemas.microsoft.com/office/drawing/2014/main" val="1618407054"/>
                    </a:ext>
                  </a:extLst>
                </a:gridCol>
                <a:gridCol w="344557">
                  <a:extLst>
                    <a:ext uri="{9D8B030D-6E8A-4147-A177-3AD203B41FA5}">
                      <a16:colId xmlns:a16="http://schemas.microsoft.com/office/drawing/2014/main" val="3033022827"/>
                    </a:ext>
                  </a:extLst>
                </a:gridCol>
                <a:gridCol w="364435">
                  <a:extLst>
                    <a:ext uri="{9D8B030D-6E8A-4147-A177-3AD203B41FA5}">
                      <a16:colId xmlns:a16="http://schemas.microsoft.com/office/drawing/2014/main" val="550868008"/>
                    </a:ext>
                  </a:extLst>
                </a:gridCol>
                <a:gridCol w="371061">
                  <a:extLst>
                    <a:ext uri="{9D8B030D-6E8A-4147-A177-3AD203B41FA5}">
                      <a16:colId xmlns:a16="http://schemas.microsoft.com/office/drawing/2014/main" val="3315858707"/>
                    </a:ext>
                  </a:extLst>
                </a:gridCol>
                <a:gridCol w="377687">
                  <a:extLst>
                    <a:ext uri="{9D8B030D-6E8A-4147-A177-3AD203B41FA5}">
                      <a16:colId xmlns:a16="http://schemas.microsoft.com/office/drawing/2014/main" val="1715195048"/>
                    </a:ext>
                  </a:extLst>
                </a:gridCol>
                <a:gridCol w="390939">
                  <a:extLst>
                    <a:ext uri="{9D8B030D-6E8A-4147-A177-3AD203B41FA5}">
                      <a16:colId xmlns:a16="http://schemas.microsoft.com/office/drawing/2014/main" val="3435418590"/>
                    </a:ext>
                  </a:extLst>
                </a:gridCol>
                <a:gridCol w="404191">
                  <a:extLst>
                    <a:ext uri="{9D8B030D-6E8A-4147-A177-3AD203B41FA5}">
                      <a16:colId xmlns:a16="http://schemas.microsoft.com/office/drawing/2014/main" val="1212925101"/>
                    </a:ext>
                  </a:extLst>
                </a:gridCol>
                <a:gridCol w="404191">
                  <a:extLst>
                    <a:ext uri="{9D8B030D-6E8A-4147-A177-3AD203B41FA5}">
                      <a16:colId xmlns:a16="http://schemas.microsoft.com/office/drawing/2014/main" val="1042302530"/>
                    </a:ext>
                  </a:extLst>
                </a:gridCol>
                <a:gridCol w="410818">
                  <a:extLst>
                    <a:ext uri="{9D8B030D-6E8A-4147-A177-3AD203B41FA5}">
                      <a16:colId xmlns:a16="http://schemas.microsoft.com/office/drawing/2014/main" val="966587542"/>
                    </a:ext>
                  </a:extLst>
                </a:gridCol>
                <a:gridCol w="390939">
                  <a:extLst>
                    <a:ext uri="{9D8B030D-6E8A-4147-A177-3AD203B41FA5}">
                      <a16:colId xmlns:a16="http://schemas.microsoft.com/office/drawing/2014/main" val="2019151724"/>
                    </a:ext>
                  </a:extLst>
                </a:gridCol>
                <a:gridCol w="417443">
                  <a:extLst>
                    <a:ext uri="{9D8B030D-6E8A-4147-A177-3AD203B41FA5}">
                      <a16:colId xmlns:a16="http://schemas.microsoft.com/office/drawing/2014/main" val="1494526505"/>
                    </a:ext>
                  </a:extLst>
                </a:gridCol>
                <a:gridCol w="417444">
                  <a:extLst>
                    <a:ext uri="{9D8B030D-6E8A-4147-A177-3AD203B41FA5}">
                      <a16:colId xmlns:a16="http://schemas.microsoft.com/office/drawing/2014/main" val="2916210615"/>
                    </a:ext>
                  </a:extLst>
                </a:gridCol>
                <a:gridCol w="437322">
                  <a:extLst>
                    <a:ext uri="{9D8B030D-6E8A-4147-A177-3AD203B41FA5}">
                      <a16:colId xmlns:a16="http://schemas.microsoft.com/office/drawing/2014/main" val="2845961779"/>
                    </a:ext>
                  </a:extLst>
                </a:gridCol>
                <a:gridCol w="437321">
                  <a:extLst>
                    <a:ext uri="{9D8B030D-6E8A-4147-A177-3AD203B41FA5}">
                      <a16:colId xmlns:a16="http://schemas.microsoft.com/office/drawing/2014/main" val="2630839103"/>
                    </a:ext>
                  </a:extLst>
                </a:gridCol>
                <a:gridCol w="443948">
                  <a:extLst>
                    <a:ext uri="{9D8B030D-6E8A-4147-A177-3AD203B41FA5}">
                      <a16:colId xmlns:a16="http://schemas.microsoft.com/office/drawing/2014/main" val="1757891164"/>
                    </a:ext>
                  </a:extLst>
                </a:gridCol>
                <a:gridCol w="424070">
                  <a:extLst>
                    <a:ext uri="{9D8B030D-6E8A-4147-A177-3AD203B41FA5}">
                      <a16:colId xmlns:a16="http://schemas.microsoft.com/office/drawing/2014/main" val="3956484291"/>
                    </a:ext>
                  </a:extLst>
                </a:gridCol>
                <a:gridCol w="437321">
                  <a:extLst>
                    <a:ext uri="{9D8B030D-6E8A-4147-A177-3AD203B41FA5}">
                      <a16:colId xmlns:a16="http://schemas.microsoft.com/office/drawing/2014/main" val="2909543438"/>
                    </a:ext>
                  </a:extLst>
                </a:gridCol>
                <a:gridCol w="437322">
                  <a:extLst>
                    <a:ext uri="{9D8B030D-6E8A-4147-A177-3AD203B41FA5}">
                      <a16:colId xmlns:a16="http://schemas.microsoft.com/office/drawing/2014/main" val="3237715570"/>
                    </a:ext>
                  </a:extLst>
                </a:gridCol>
                <a:gridCol w="424070">
                  <a:extLst>
                    <a:ext uri="{9D8B030D-6E8A-4147-A177-3AD203B41FA5}">
                      <a16:colId xmlns:a16="http://schemas.microsoft.com/office/drawing/2014/main" val="4046080108"/>
                    </a:ext>
                  </a:extLst>
                </a:gridCol>
                <a:gridCol w="486152">
                  <a:extLst>
                    <a:ext uri="{9D8B030D-6E8A-4147-A177-3AD203B41FA5}">
                      <a16:colId xmlns:a16="http://schemas.microsoft.com/office/drawing/2014/main" val="23831181"/>
                    </a:ext>
                  </a:extLst>
                </a:gridCol>
              </a:tblGrid>
              <a:tr h="267597">
                <a:tc>
                  <a:txBody>
                    <a:bodyPr/>
                    <a:lstStyle/>
                    <a:p>
                      <a:pPr algn="ctr" fontAlgn="b"/>
                      <a:endParaRPr lang="fr-FR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rgbClr val="0516AA"/>
                          </a:solidFill>
                          <a:effectLst/>
                          <a:latin typeface="Calibri" panose="020F0502020204030204" pitchFamily="34" charset="0"/>
                        </a:rPr>
                        <a:t>2026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fr-FR" sz="950" b="1" i="0" u="none" strike="noStrike" dirty="0">
                        <a:solidFill>
                          <a:srgbClr val="0516A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rgbClr val="0516AA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rgbClr val="0516AA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rgbClr val="0516AA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rgbClr val="0516AA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rgbClr val="0516AA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rgbClr val="0516AA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rgbClr val="0516AA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rgbClr val="0516AA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rgbClr val="0516AA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rgbClr val="0516AA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rgbClr val="0516AA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rgbClr val="0516AA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rgbClr val="0516AA"/>
                          </a:solidFill>
                          <a:effectLst/>
                          <a:latin typeface="Calibri" panose="020F0502020204030204" pitchFamily="34" charset="0"/>
                        </a:rPr>
                        <a:t>2013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rgbClr val="0516AA"/>
                          </a:solidFill>
                          <a:effectLst/>
                          <a:latin typeface="Calibri" panose="020F0502020204030204" pitchFamily="34" charset="0"/>
                        </a:rPr>
                        <a:t>2012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rgbClr val="0516AA"/>
                          </a:solidFill>
                          <a:effectLst/>
                          <a:latin typeface="Calibri" panose="020F0502020204030204" pitchFamily="34" charset="0"/>
                        </a:rPr>
                        <a:t>2011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rgbClr val="0516AA"/>
                          </a:solidFill>
                          <a:effectLst/>
                          <a:latin typeface="Calibri" panose="020F0502020204030204" pitchFamily="34" charset="0"/>
                        </a:rPr>
                        <a:t>2010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rgbClr val="0516AA"/>
                          </a:solidFill>
                          <a:effectLst/>
                          <a:latin typeface="Calibri" panose="020F0502020204030204" pitchFamily="34" charset="0"/>
                        </a:rPr>
                        <a:t>2009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rgbClr val="0516AA"/>
                          </a:solidFill>
                          <a:effectLst/>
                          <a:latin typeface="Calibri" panose="020F0502020204030204" pitchFamily="34" charset="0"/>
                        </a:rPr>
                        <a:t>2008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rgbClr val="0516AA"/>
                          </a:solidFill>
                          <a:effectLst/>
                          <a:latin typeface="Calibri" panose="020F0502020204030204" pitchFamily="34" charset="0"/>
                        </a:rPr>
                        <a:t>2007</a:t>
                      </a:r>
                    </a:p>
                    <a:p>
                      <a:pPr algn="ctr" fontAlgn="b"/>
                      <a:r>
                        <a:rPr lang="fr-FR" sz="800" b="1" i="0" u="none" strike="noStrike" dirty="0">
                          <a:solidFill>
                            <a:srgbClr val="0516AA"/>
                          </a:solidFill>
                          <a:effectLst/>
                          <a:latin typeface="Calibri" panose="020F0502020204030204" pitchFamily="34" charset="0"/>
                        </a:rPr>
                        <a:t>et avant</a:t>
                      </a:r>
                      <a:endParaRPr lang="fr-FR" sz="950" b="1" i="0" u="none" strike="noStrike" dirty="0">
                        <a:solidFill>
                          <a:srgbClr val="0516A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1268287"/>
                  </a:ext>
                </a:extLst>
              </a:tr>
              <a:tr h="215070">
                <a:tc>
                  <a:txBody>
                    <a:bodyPr/>
                    <a:lstStyle/>
                    <a:p>
                      <a:pPr algn="ctr" fontAlgn="b"/>
                      <a:endParaRPr lang="fr-FR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 </a:t>
                      </a:r>
                      <a:r>
                        <a:rPr lang="fr-FR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mois</a:t>
                      </a:r>
                      <a:endParaRPr lang="fr-FR" sz="9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16A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 </a:t>
                      </a: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mois</a:t>
                      </a:r>
                      <a:endParaRPr kumimoji="0" lang="fr-FR" sz="95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16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 an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16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 ans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16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 ans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16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 ans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16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 ans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16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 ans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16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 ans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16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 ans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16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 ans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16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 ans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16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 ans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16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 ans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16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 ans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16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 ans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16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 ans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16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 ans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16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17 ans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16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 ans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16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Adultes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16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380084"/>
                  </a:ext>
                </a:extLst>
              </a:tr>
              <a:tr h="188994"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Aïkido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8846968"/>
                  </a:ext>
                </a:extLst>
              </a:tr>
              <a:tr h="198911"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Athlétisme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9518228"/>
                  </a:ext>
                </a:extLst>
              </a:tr>
              <a:tr h="188994"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Badminton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5294019"/>
                  </a:ext>
                </a:extLst>
              </a:tr>
              <a:tr h="188994"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Basket-Ball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5892346"/>
                  </a:ext>
                </a:extLst>
              </a:tr>
              <a:tr h="18899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5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Boxe Thaïlandaise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738318"/>
                  </a:ext>
                </a:extLst>
              </a:tr>
              <a:tr h="188994"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Capoeira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956033"/>
                  </a:ext>
                </a:extLst>
              </a:tr>
              <a:tr h="188994"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Danse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4670670"/>
                  </a:ext>
                </a:extLst>
              </a:tr>
              <a:tr h="18899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5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E-Sport </a:t>
                      </a:r>
                      <a:r>
                        <a:rPr lang="fr-FR" sz="70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(et sports encadrés)</a:t>
                      </a:r>
                      <a:endParaRPr lang="fr-FR" sz="95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9955910"/>
                  </a:ext>
                </a:extLst>
              </a:tr>
              <a:tr h="188994"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Ecole des sports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0868079"/>
                  </a:ext>
                </a:extLst>
              </a:tr>
              <a:tr h="188994"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Escrime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6984917"/>
                  </a:ext>
                </a:extLst>
              </a:tr>
              <a:tr h="188994"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Fitness - Gym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6081956"/>
                  </a:ext>
                </a:extLst>
              </a:tr>
              <a:tr h="18899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5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Football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3311962"/>
                  </a:ext>
                </a:extLst>
              </a:tr>
              <a:tr h="188994"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Gymnastique Artistique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1839402"/>
                  </a:ext>
                </a:extLst>
              </a:tr>
              <a:tr h="2265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Gymnastique Rythmique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4878542"/>
                  </a:ext>
                </a:extLst>
              </a:tr>
              <a:tr h="188994"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Handball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3620936"/>
                  </a:ext>
                </a:extLst>
              </a:tr>
              <a:tr h="188994"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Judo / Ju JItsu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878550"/>
                  </a:ext>
                </a:extLst>
              </a:tr>
              <a:tr h="188994"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Karaté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7881389"/>
                  </a:ext>
                </a:extLst>
              </a:tr>
              <a:tr h="199740"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Kung Fu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»</a:t>
                      </a:r>
                      <a:endParaRPr lang="fr-FR" sz="9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0087647"/>
                  </a:ext>
                </a:extLst>
              </a:tr>
              <a:tr h="188994"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Natation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8927523"/>
                  </a:ext>
                </a:extLst>
              </a:tr>
              <a:tr h="188994"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Rugby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6623811"/>
                  </a:ext>
                </a:extLst>
              </a:tr>
              <a:tr h="18899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5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Sabre Laser</a:t>
                      </a:r>
                      <a:endParaRPr kumimoji="0" lang="fr-FR" sz="95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3131137"/>
                  </a:ext>
                </a:extLst>
              </a:tr>
              <a:tr h="18899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Tae Kwon Do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956819"/>
                  </a:ext>
                </a:extLst>
              </a:tr>
              <a:tr h="188994"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Tennis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3059385"/>
                  </a:ext>
                </a:extLst>
              </a:tr>
              <a:tr h="188994"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Tennis de Table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0941526"/>
                  </a:ext>
                </a:extLst>
              </a:tr>
              <a:tr h="188994"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Volley Ball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7073463"/>
                  </a:ext>
                </a:extLst>
              </a:tr>
              <a:tr h="2150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Yoga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8973923"/>
                  </a:ext>
                </a:extLst>
              </a:tr>
              <a:tr h="204661"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Yoga pré / postnatal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944769"/>
                  </a:ext>
                </a:extLst>
              </a:tr>
              <a:tr h="172279">
                <a:tc>
                  <a:txBody>
                    <a:bodyPr/>
                    <a:lstStyle/>
                    <a:p>
                      <a:pPr algn="ctr" fontAlgn="b"/>
                      <a:r>
                        <a:rPr lang="fr-FR" sz="95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Atelier motricité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 mois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3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2872332"/>
                  </a:ext>
                </a:extLst>
              </a:tr>
            </a:tbl>
          </a:graphicData>
        </a:graphic>
      </p:graphicFrame>
      <p:pic>
        <p:nvPicPr>
          <p:cNvPr id="2061" name="Picture 12" descr="Résultat de recherche d'images pour &quot;logo instagram&quot;">
            <a:hlinkClick r:id="rId4"/>
            <a:extLst>
              <a:ext uri="{FF2B5EF4-FFF2-40B4-BE49-F238E27FC236}">
                <a16:creationId xmlns:a16="http://schemas.microsoft.com/office/drawing/2014/main" id="{D560028D-31F5-4565-B412-7C9976A8A4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5120" y="6608928"/>
            <a:ext cx="234775" cy="23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Image 2061">
            <a:hlinkClick r:id="rId6"/>
            <a:extLst>
              <a:ext uri="{FF2B5EF4-FFF2-40B4-BE49-F238E27FC236}">
                <a16:creationId xmlns:a16="http://schemas.microsoft.com/office/drawing/2014/main" id="{457AE76B-AD8D-4DD2-A0F8-FCF4882373C4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5F7F9"/>
              </a:clrFrom>
              <a:clrTo>
                <a:srgbClr val="F5F7F9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560696" y="6572278"/>
            <a:ext cx="336237" cy="235883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78E61929-F848-4412-9DC4-3EE73E696AAE}"/>
              </a:ext>
            </a:extLst>
          </p:cNvPr>
          <p:cNvSpPr txBox="1"/>
          <p:nvPr/>
        </p:nvSpPr>
        <p:spPr>
          <a:xfrm>
            <a:off x="1555275" y="426050"/>
            <a:ext cx="31109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Club Omnisports depuis 1961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734AC5F4-D9D4-4FE6-A038-46E52552F30D}"/>
              </a:ext>
            </a:extLst>
          </p:cNvPr>
          <p:cNvSpPr txBox="1"/>
          <p:nvPr/>
        </p:nvSpPr>
        <p:spPr>
          <a:xfrm>
            <a:off x="-6514" y="678525"/>
            <a:ext cx="1351609" cy="461665"/>
          </a:xfrm>
          <a:prstGeom prst="rect">
            <a:avLst/>
          </a:prstGeom>
          <a:solidFill>
            <a:srgbClr val="DF0D1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fr-FR" sz="1200" b="1" spc="150" dirty="0">
                <a:solidFill>
                  <a:schemeClr val="bg1"/>
                </a:solidFill>
                <a:latin typeface="Century Gothic" panose="020B0502020202020204" pitchFamily="34" charset="0"/>
              </a:rPr>
              <a:t>Nos </a:t>
            </a:r>
          </a:p>
          <a:p>
            <a:pPr algn="ctr"/>
            <a:r>
              <a:rPr lang="fr-FR" sz="1200" b="1" spc="150" dirty="0">
                <a:solidFill>
                  <a:schemeClr val="bg1"/>
                </a:solidFill>
                <a:latin typeface="Century Gothic" panose="020B0502020202020204" pitchFamily="34" charset="0"/>
              </a:rPr>
              <a:t>Sections</a:t>
            </a:r>
          </a:p>
        </p:txBody>
      </p:sp>
      <p:sp>
        <p:nvSpPr>
          <p:cNvPr id="2048" name="Rectangle 2047">
            <a:extLst>
              <a:ext uri="{FF2B5EF4-FFF2-40B4-BE49-F238E27FC236}">
                <a16:creationId xmlns:a16="http://schemas.microsoft.com/office/drawing/2014/main" id="{E8981612-1CAA-4466-8225-D7B051987255}"/>
              </a:ext>
            </a:extLst>
          </p:cNvPr>
          <p:cNvSpPr/>
          <p:nvPr/>
        </p:nvSpPr>
        <p:spPr>
          <a:xfrm>
            <a:off x="0" y="6608928"/>
            <a:ext cx="9162854" cy="248314"/>
          </a:xfrm>
          <a:prstGeom prst="rect">
            <a:avLst/>
          </a:prstGeom>
          <a:solidFill>
            <a:srgbClr val="DF0D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/>
              <a:t>Pour plus d’informations </a:t>
            </a:r>
            <a:r>
              <a:rPr lang="fr-FR" sz="1600" dirty="0"/>
              <a:t>rendez-vous </a:t>
            </a:r>
            <a:r>
              <a:rPr lang="fr-FR" sz="1600" dirty="0">
                <a:solidFill>
                  <a:schemeClr val="bg1"/>
                </a:solidFill>
              </a:rPr>
              <a:t>sur </a:t>
            </a:r>
            <a:r>
              <a:rPr lang="fr-FR" sz="1600" dirty="0">
                <a:solidFill>
                  <a:schemeClr val="bg1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www.as-fontenay.fr</a:t>
            </a:r>
            <a:r>
              <a:rPr lang="fr-FR" sz="1600" dirty="0">
                <a:solidFill>
                  <a:schemeClr val="bg1"/>
                </a:solidFill>
              </a:rPr>
              <a:t> </a:t>
            </a:r>
            <a:r>
              <a:rPr lang="fr-FR" sz="1600" b="1" u="sng" dirty="0">
                <a:ln w="3175">
                  <a:noFill/>
                </a:ln>
                <a:solidFill>
                  <a:schemeClr val="bg1"/>
                </a:solidFill>
              </a:rPr>
              <a:t>à la page de la section concernée</a:t>
            </a:r>
            <a:r>
              <a:rPr lang="fr-FR" sz="1600" dirty="0">
                <a:solidFill>
                  <a:schemeClr val="bg1"/>
                </a:solidFill>
              </a:rPr>
              <a:t> </a:t>
            </a:r>
            <a:r>
              <a:rPr lang="fr-FR" sz="1400" i="1" dirty="0">
                <a:solidFill>
                  <a:schemeClr val="bg1"/>
                </a:solidFill>
              </a:rPr>
              <a:t>- « contact »</a:t>
            </a:r>
            <a:endParaRPr lang="fr-FR" sz="16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036499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4251</TotalTime>
  <Words>552</Words>
  <Application>Microsoft Office PowerPoint</Application>
  <PresentationFormat>Format A4 (210 x 297 mm)</PresentationFormat>
  <Paragraphs>470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kevin Pasco</dc:creator>
  <cp:lastModifiedBy>Isabelle LATARSE</cp:lastModifiedBy>
  <cp:revision>102</cp:revision>
  <cp:lastPrinted>2026-05-27T14:55:51Z</cp:lastPrinted>
  <dcterms:created xsi:type="dcterms:W3CDTF">2020-02-20T11:50:19Z</dcterms:created>
  <dcterms:modified xsi:type="dcterms:W3CDTF">2026-06-01T15:13:54Z</dcterms:modified>
</cp:coreProperties>
</file>